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  <Override PartName="/ppt/charts/colors6.xml" ContentType="application/vnd.ms-office.chartcolorstyle+xml"/>
  <Override PartName="/ppt/charts/style6.xml" ContentType="application/vnd.ms-office.chartstyle+xml"/>
  <Override PartName="/ppt/charts/colors7.xml" ContentType="application/vnd.ms-office.chartcolorstyle+xml"/>
  <Override PartName="/ppt/charts/style7.xml" ContentType="application/vnd.ms-office.chartstyle+xml"/>
  <Override PartName="/ppt/charts/colors8.xml" ContentType="application/vnd.ms-office.chartcolorstyle+xml"/>
  <Override PartName="/ppt/charts/style8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0" r:id="rId5"/>
    <p:sldId id="258" r:id="rId6"/>
    <p:sldId id="262" r:id="rId7"/>
    <p:sldId id="264" r:id="rId8"/>
    <p:sldId id="263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4ECA"/>
    <a:srgbClr val="A162D0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>
        <p:scale>
          <a:sx n="123" d="100"/>
          <a:sy n="123" d="100"/>
        </p:scale>
        <p:origin x="-11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Users\Valafar\&#1583;&#1585;%20&#1583;&#1587;&#1578;%20&#1575;&#1602;&#1583;&#1575;&#1605;\&#1711;&#1586;&#1575;&#1585;&#1588;%20&#1580;&#1605;&#1593;&#1740;&#1578;\Book1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Users\Valafar\&#1583;&#1585;%20&#1583;&#1587;&#1578;%20&#1575;&#1602;&#1583;&#1575;&#1605;\&#1711;&#1586;&#1575;&#1585;&#1588;%20&#1580;&#1605;&#1593;&#1740;&#1578;\Book1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C:\Users\Valafar\&#1583;&#1585;%20&#1583;&#1587;&#1578;%20&#1575;&#1602;&#1583;&#1575;&#1605;\&#1711;&#1586;&#1575;&#1585;&#1588;%20&#1580;&#1605;&#1593;&#1740;&#1578;\Book1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file:///C:\Users\Valafar\&#1583;&#1585;%20&#1583;&#1587;&#1578;%20&#1575;&#1602;&#1583;&#1575;&#1605;\&#1711;&#1586;&#1575;&#1585;&#1588;%20&#1580;&#1605;&#1593;&#1740;&#1578;\Book1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Microsoft_Excel_Worksheet1.xlsx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oleObject" Target="file:///C:\Users\Valafar\&#1583;&#1585;%20&#1583;&#1587;&#1578;%20&#1575;&#1602;&#1583;&#1575;&#1605;\&#1711;&#1586;&#1575;&#1585;&#1588;%20&#1580;&#1605;&#1593;&#1740;&#1578;\Book1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package" Target="../embeddings/Microsoft_Excel_Worksheet2.xlsx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oleObject" Target="file:///C:\Users\Valafar\&#1583;&#1585;%20&#1583;&#1587;&#1578;%20&#1575;&#1602;&#1583;&#1575;&#1605;\&#1711;&#1586;&#1575;&#1585;&#1588;%20&#1580;&#1605;&#1593;&#1740;&#1578;\Book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FF0000"/>
                </a:solidFill>
                <a:latin typeface="+mn-lt"/>
                <a:ea typeface="+mn-ea"/>
                <a:cs typeface="B Titr" panose="00000700000000000000" pitchFamily="2" charset="-78"/>
              </a:defRPr>
            </a:pPr>
            <a:r>
              <a:rPr lang="fa-IR" b="1" dirty="0">
                <a:solidFill>
                  <a:srgbClr val="FF0000"/>
                </a:solidFill>
                <a:cs typeface="B Titr" panose="00000700000000000000" pitchFamily="2" charset="-78"/>
              </a:rPr>
              <a:t>10کشور پرجمعیت دنیا در سال </a:t>
            </a:r>
            <a:r>
              <a:rPr lang="fa-IR" b="1" dirty="0">
                <a:solidFill>
                  <a:srgbClr val="002060"/>
                </a:solidFill>
                <a:cs typeface="B Titr" panose="00000700000000000000" pitchFamily="2" charset="-78"/>
              </a:rPr>
              <a:t>1990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  <a:ln>
              <a:noFill/>
            </a:ln>
            <a:effectLst/>
            <a:sp3d/>
          </c:spPr>
          <c:invertIfNegative val="0"/>
          <c:dPt>
            <c:idx val="6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29D-4D9E-A90F-C8F74D221AF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Sheet1!$B$2:$B$11</c:f>
              <c:strCache>
                <c:ptCount val="10"/>
                <c:pt idx="0">
                  <c:v>چین</c:v>
                </c:pt>
                <c:pt idx="1">
                  <c:v>هند </c:v>
                </c:pt>
                <c:pt idx="2">
                  <c:v>آمریکا</c:v>
                </c:pt>
                <c:pt idx="3">
                  <c:v>اندونزی</c:v>
                </c:pt>
                <c:pt idx="4">
                  <c:v>برزیل</c:v>
                </c:pt>
                <c:pt idx="5">
                  <c:v>روسیه</c:v>
                </c:pt>
                <c:pt idx="6">
                  <c:v>ژاپن</c:v>
                </c:pt>
                <c:pt idx="7">
                  <c:v>پاکستان</c:v>
                </c:pt>
                <c:pt idx="8">
                  <c:v>بنگلادش</c:v>
                </c:pt>
                <c:pt idx="9">
                  <c:v>نیجریه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1144</c:v>
                </c:pt>
                <c:pt idx="1">
                  <c:v>861</c:v>
                </c:pt>
                <c:pt idx="2">
                  <c:v>246</c:v>
                </c:pt>
                <c:pt idx="3">
                  <c:v>181</c:v>
                </c:pt>
                <c:pt idx="4">
                  <c:v>149</c:v>
                </c:pt>
                <c:pt idx="5">
                  <c:v>146</c:v>
                </c:pt>
                <c:pt idx="6">
                  <c:v>123</c:v>
                </c:pt>
                <c:pt idx="7">
                  <c:v>114</c:v>
                </c:pt>
                <c:pt idx="8">
                  <c:v>106</c:v>
                </c:pt>
                <c:pt idx="9">
                  <c:v>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29D-4D9E-A90F-C8F74D221A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1270784"/>
        <c:axId val="161555200"/>
        <c:axId val="0"/>
      </c:bar3DChart>
      <c:catAx>
        <c:axId val="161270784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1555200"/>
        <c:crosses val="autoZero"/>
        <c:auto val="1"/>
        <c:lblAlgn val="ctr"/>
        <c:lblOffset val="100"/>
        <c:noMultiLvlLbl val="0"/>
      </c:catAx>
      <c:valAx>
        <c:axId val="161555200"/>
        <c:scaling>
          <c:orientation val="minMax"/>
        </c:scaling>
        <c:delete val="1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61270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FF0000"/>
                </a:solidFill>
                <a:latin typeface="+mn-lt"/>
                <a:ea typeface="+mn-ea"/>
                <a:cs typeface="B Titr" panose="00000700000000000000" pitchFamily="2" charset="-78"/>
              </a:defRPr>
            </a:pPr>
            <a:r>
              <a:rPr lang="fa-IR" b="1" dirty="0">
                <a:solidFill>
                  <a:srgbClr val="FF0000"/>
                </a:solidFill>
                <a:cs typeface="B Titr" panose="00000700000000000000" pitchFamily="2" charset="-78"/>
              </a:rPr>
              <a:t>10کشور پرجمعیت دنیا در سال </a:t>
            </a:r>
            <a:r>
              <a:rPr lang="fa-IR" b="1" dirty="0">
                <a:solidFill>
                  <a:srgbClr val="002060"/>
                </a:solidFill>
                <a:cs typeface="B Titr" panose="00000700000000000000" pitchFamily="2" charset="-78"/>
              </a:rPr>
              <a:t>2022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dPt>
            <c:idx val="9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6D8-4318-B8F2-77DB02DB60D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Sheet1!$D$2:$D$11</c:f>
              <c:strCache>
                <c:ptCount val="10"/>
                <c:pt idx="0">
                  <c:v>چین</c:v>
                </c:pt>
                <c:pt idx="1">
                  <c:v>هند </c:v>
                </c:pt>
                <c:pt idx="2">
                  <c:v>آمریکا</c:v>
                </c:pt>
                <c:pt idx="3">
                  <c:v>اندونزی</c:v>
                </c:pt>
                <c:pt idx="4">
                  <c:v>برزیل</c:v>
                </c:pt>
                <c:pt idx="5">
                  <c:v>روسیه</c:v>
                </c:pt>
                <c:pt idx="6">
                  <c:v>پاکستان</c:v>
                </c:pt>
                <c:pt idx="7">
                  <c:v>بنگلادش</c:v>
                </c:pt>
                <c:pt idx="8">
                  <c:v>نیجریه</c:v>
                </c:pt>
                <c:pt idx="9">
                  <c:v>مکزیک</c:v>
                </c:pt>
              </c:strCache>
            </c:strRef>
          </c:cat>
          <c:val>
            <c:numRef>
              <c:f>Sheet1!$E$2:$E$11</c:f>
              <c:numCache>
                <c:formatCode>General</c:formatCode>
                <c:ptCount val="10"/>
                <c:pt idx="0">
                  <c:v>1426</c:v>
                </c:pt>
                <c:pt idx="1">
                  <c:v>1412</c:v>
                </c:pt>
                <c:pt idx="2">
                  <c:v>337</c:v>
                </c:pt>
                <c:pt idx="3">
                  <c:v>275</c:v>
                </c:pt>
                <c:pt idx="4">
                  <c:v>215</c:v>
                </c:pt>
                <c:pt idx="5">
                  <c:v>145</c:v>
                </c:pt>
                <c:pt idx="6">
                  <c:v>234</c:v>
                </c:pt>
                <c:pt idx="7">
                  <c:v>170</c:v>
                </c:pt>
                <c:pt idx="8">
                  <c:v>216</c:v>
                </c:pt>
                <c:pt idx="9">
                  <c:v>127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6D8-4318-B8F2-77DB02DB60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7273216"/>
        <c:axId val="127275008"/>
        <c:axId val="0"/>
      </c:bar3DChart>
      <c:catAx>
        <c:axId val="127273216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275008"/>
        <c:crosses val="autoZero"/>
        <c:auto val="1"/>
        <c:lblAlgn val="ctr"/>
        <c:lblOffset val="100"/>
        <c:noMultiLvlLbl val="0"/>
      </c:catAx>
      <c:valAx>
        <c:axId val="127275008"/>
        <c:scaling>
          <c:orientation val="minMax"/>
        </c:scaling>
        <c:delete val="1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27273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FF0000"/>
                </a:solidFill>
                <a:latin typeface="+mn-lt"/>
                <a:ea typeface="+mn-ea"/>
                <a:cs typeface="B Titr" panose="00000700000000000000" pitchFamily="2" charset="-78"/>
              </a:defRPr>
            </a:pPr>
            <a:r>
              <a:rPr lang="fa-IR" b="1" dirty="0">
                <a:solidFill>
                  <a:srgbClr val="FF0000"/>
                </a:solidFill>
                <a:cs typeface="B Titr" panose="00000700000000000000" pitchFamily="2" charset="-78"/>
              </a:rPr>
              <a:t>10کشور پرجمعیت دنیا در سال </a:t>
            </a:r>
            <a:r>
              <a:rPr lang="fa-IR" b="1" dirty="0">
                <a:solidFill>
                  <a:srgbClr val="002060"/>
                </a:solidFill>
                <a:cs typeface="B Titr" panose="00000700000000000000" pitchFamily="2" charset="-78"/>
              </a:rPr>
              <a:t>2050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Pt>
            <c:idx val="8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B4D-4847-89BD-9B9AC391694F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B4D-4847-89BD-9B9AC391694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6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Sheet1!$F$2:$F$11</c:f>
              <c:strCache>
                <c:ptCount val="10"/>
                <c:pt idx="0">
                  <c:v>چین</c:v>
                </c:pt>
                <c:pt idx="1">
                  <c:v>هند </c:v>
                </c:pt>
                <c:pt idx="2">
                  <c:v>آمریکا</c:v>
                </c:pt>
                <c:pt idx="3">
                  <c:v>اندونزی</c:v>
                </c:pt>
                <c:pt idx="4">
                  <c:v>برزیل</c:v>
                </c:pt>
                <c:pt idx="5">
                  <c:v>پاکستان</c:v>
                </c:pt>
                <c:pt idx="6">
                  <c:v>بنگلادش</c:v>
                </c:pt>
                <c:pt idx="7">
                  <c:v>نیجریه</c:v>
                </c:pt>
                <c:pt idx="8">
                  <c:v>کنگو</c:v>
                </c:pt>
                <c:pt idx="9">
                  <c:v>اتیوپی</c:v>
                </c:pt>
              </c:strCache>
            </c:strRef>
          </c:cat>
          <c:val>
            <c:numRef>
              <c:f>Sheet1!$G$2:$G$11</c:f>
              <c:numCache>
                <c:formatCode>General</c:formatCode>
                <c:ptCount val="10"/>
                <c:pt idx="0">
                  <c:v>1317</c:v>
                </c:pt>
                <c:pt idx="1">
                  <c:v>1668</c:v>
                </c:pt>
                <c:pt idx="2">
                  <c:v>375</c:v>
                </c:pt>
                <c:pt idx="3">
                  <c:v>317</c:v>
                </c:pt>
                <c:pt idx="4">
                  <c:v>231</c:v>
                </c:pt>
                <c:pt idx="5">
                  <c:v>366</c:v>
                </c:pt>
                <c:pt idx="6">
                  <c:v>204</c:v>
                </c:pt>
                <c:pt idx="7">
                  <c:v>375</c:v>
                </c:pt>
                <c:pt idx="8">
                  <c:v>215</c:v>
                </c:pt>
                <c:pt idx="9">
                  <c:v>213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0B4D-4847-89BD-9B9AC39169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7305984"/>
        <c:axId val="127320064"/>
        <c:axId val="0"/>
      </c:bar3DChart>
      <c:catAx>
        <c:axId val="127305984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B05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320064"/>
        <c:crosses val="autoZero"/>
        <c:auto val="1"/>
        <c:lblAlgn val="ctr"/>
        <c:lblOffset val="100"/>
        <c:noMultiLvlLbl val="0"/>
      </c:catAx>
      <c:valAx>
        <c:axId val="127320064"/>
        <c:scaling>
          <c:orientation val="minMax"/>
        </c:scaling>
        <c:delete val="1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27305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Sheet2!$B$1</c:f>
              <c:strCache>
                <c:ptCount val="1"/>
                <c:pt idx="0">
                  <c:v>نرخ سالمندی 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9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F58D-4E44-9755-27A8D21B661A}"/>
              </c:ext>
            </c:extLst>
          </c:dPt>
          <c:dLbls>
            <c:dLbl>
              <c:idx val="4"/>
              <c:layout>
                <c:manualLayout>
                  <c:x val="-6.7911714770797962E-3"/>
                  <c:y val="5.05747126436781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8D-4E44-9755-27A8D21B661A}"/>
                </c:ext>
              </c:extLst>
            </c:dLbl>
            <c:dLbl>
              <c:idx val="8"/>
              <c:layout>
                <c:manualLayout>
                  <c:x val="1.131861912846632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8D-4E44-9755-27A8D21B66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B Nazanin" panose="00000400000000000000" pitchFamily="2" charset="-78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Sheet2!$A$2:$A$11</c:f>
              <c:strCache>
                <c:ptCount val="10"/>
                <c:pt idx="0">
                  <c:v>ایران</c:v>
                </c:pt>
                <c:pt idx="1">
                  <c:v>ترکیه</c:v>
                </c:pt>
                <c:pt idx="2">
                  <c:v>آذربایجان</c:v>
                </c:pt>
                <c:pt idx="3">
                  <c:v>عربستان</c:v>
                </c:pt>
                <c:pt idx="4">
                  <c:v>روسیه</c:v>
                </c:pt>
                <c:pt idx="5">
                  <c:v>عراق</c:v>
                </c:pt>
                <c:pt idx="6">
                  <c:v>پاکستان</c:v>
                </c:pt>
                <c:pt idx="7">
                  <c:v>افغانستان</c:v>
                </c:pt>
                <c:pt idx="8">
                  <c:v>امارات</c:v>
                </c:pt>
                <c:pt idx="9">
                  <c:v>جهان</c:v>
                </c:pt>
              </c:strCache>
            </c:strRef>
          </c:cat>
          <c:val>
            <c:numRef>
              <c:f>Sheet2!$B$2:$B$11</c:f>
              <c:numCache>
                <c:formatCode>0.00%</c:formatCode>
                <c:ptCount val="10"/>
                <c:pt idx="0">
                  <c:v>7.6200000000000004E-2</c:v>
                </c:pt>
                <c:pt idx="1">
                  <c:v>8.6400000000000005E-2</c:v>
                </c:pt>
                <c:pt idx="2">
                  <c:v>7.1099999999999997E-2</c:v>
                </c:pt>
                <c:pt idx="3">
                  <c:v>2.81E-2</c:v>
                </c:pt>
                <c:pt idx="4">
                  <c:v>0.158</c:v>
                </c:pt>
                <c:pt idx="5">
                  <c:v>3.4099999999999998E-2</c:v>
                </c:pt>
                <c:pt idx="6">
                  <c:v>4.2700000000000002E-2</c:v>
                </c:pt>
                <c:pt idx="7">
                  <c:v>2.3900000000000001E-2</c:v>
                </c:pt>
                <c:pt idx="8">
                  <c:v>1.83E-2</c:v>
                </c:pt>
                <c:pt idx="9">
                  <c:v>9.8199999999999996E-2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58D-4E44-9755-27A8D21B661A}"/>
            </c:ext>
          </c:extLst>
        </c:ser>
        <c:ser>
          <c:idx val="1"/>
          <c:order val="1"/>
          <c:tx>
            <c:strRef>
              <c:f>Sheet2!$C$1</c:f>
              <c:strCache>
                <c:ptCount val="1"/>
                <c:pt idx="0">
                  <c:v>نرخ سالمندی 2100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Pt>
            <c:idx val="9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F58D-4E44-9755-27A8D21B661A}"/>
              </c:ext>
            </c:extLst>
          </c:dPt>
          <c:dLbls>
            <c:dLbl>
              <c:idx val="0"/>
              <c:layout>
                <c:manualLayout>
                  <c:x val="-6.7911714770797962E-3"/>
                  <c:y val="0.1195402298850574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8D-4E44-9755-27A8D21B661A}"/>
                </c:ext>
              </c:extLst>
            </c:dLbl>
            <c:dLbl>
              <c:idx val="2"/>
              <c:layout>
                <c:manualLayout>
                  <c:x val="-4.5274476513865311E-3"/>
                  <c:y val="8.73563218390804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8D-4E44-9755-27A8D21B661A}"/>
                </c:ext>
              </c:extLst>
            </c:dLbl>
            <c:dLbl>
              <c:idx val="4"/>
              <c:layout>
                <c:manualLayout>
                  <c:x val="-6.7911714770797962E-3"/>
                  <c:y val="8.27586206896551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8D-4E44-9755-27A8D21B661A}"/>
                </c:ext>
              </c:extLst>
            </c:dLbl>
            <c:dLbl>
              <c:idx val="5"/>
              <c:layout>
                <c:manualLayout>
                  <c:x val="0"/>
                  <c:y val="6.89655172413792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8D-4E44-9755-27A8D21B661A}"/>
                </c:ext>
              </c:extLst>
            </c:dLbl>
            <c:dLbl>
              <c:idx val="7"/>
              <c:layout>
                <c:manualLayout>
                  <c:x val="4.1501124046516782E-17"/>
                  <c:y val="6.89655172413792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8D-4E44-9755-27A8D21B66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B Nazanin" panose="00000400000000000000" pitchFamily="2" charset="-78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Sheet2!$A$2:$A$11</c:f>
              <c:strCache>
                <c:ptCount val="10"/>
                <c:pt idx="0">
                  <c:v>ایران</c:v>
                </c:pt>
                <c:pt idx="1">
                  <c:v>ترکیه</c:v>
                </c:pt>
                <c:pt idx="2">
                  <c:v>آذربایجان</c:v>
                </c:pt>
                <c:pt idx="3">
                  <c:v>عربستان</c:v>
                </c:pt>
                <c:pt idx="4">
                  <c:v>روسیه</c:v>
                </c:pt>
                <c:pt idx="5">
                  <c:v>عراق</c:v>
                </c:pt>
                <c:pt idx="6">
                  <c:v>پاکستان</c:v>
                </c:pt>
                <c:pt idx="7">
                  <c:v>افغانستان</c:v>
                </c:pt>
                <c:pt idx="8">
                  <c:v>امارات</c:v>
                </c:pt>
                <c:pt idx="9">
                  <c:v>جهان</c:v>
                </c:pt>
              </c:strCache>
            </c:strRef>
          </c:cat>
          <c:val>
            <c:numRef>
              <c:f>Sheet2!$C$2:$C$11</c:f>
              <c:numCache>
                <c:formatCode>0.00%</c:formatCode>
                <c:ptCount val="10"/>
                <c:pt idx="0">
                  <c:v>0.3372</c:v>
                </c:pt>
                <c:pt idx="1">
                  <c:v>0.33090000000000003</c:v>
                </c:pt>
                <c:pt idx="2">
                  <c:v>0.30499999999999999</c:v>
                </c:pt>
                <c:pt idx="3">
                  <c:v>0.30280000000000001</c:v>
                </c:pt>
                <c:pt idx="4">
                  <c:v>0.27860000000000001</c:v>
                </c:pt>
                <c:pt idx="5">
                  <c:v>0.18440000000000001</c:v>
                </c:pt>
                <c:pt idx="6">
                  <c:v>0.17230000000000001</c:v>
                </c:pt>
                <c:pt idx="7">
                  <c:v>0.16300000000000001</c:v>
                </c:pt>
                <c:pt idx="8">
                  <c:v>0.15770000000000001</c:v>
                </c:pt>
                <c:pt idx="9">
                  <c:v>0.24030000000000001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F58D-4E44-9755-27A8D21B66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9950080"/>
        <c:axId val="129951616"/>
        <c:axId val="0"/>
      </c:bar3DChart>
      <c:catAx>
        <c:axId val="129950080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B Titr" panose="00000700000000000000" pitchFamily="2" charset="-78"/>
              </a:defRPr>
            </a:pPr>
            <a:endParaRPr lang="en-US"/>
          </a:p>
        </c:txPr>
        <c:crossAx val="129951616"/>
        <c:crosses val="autoZero"/>
        <c:auto val="1"/>
        <c:lblAlgn val="ctr"/>
        <c:lblOffset val="100"/>
        <c:noMultiLvlLbl val="0"/>
      </c:catAx>
      <c:valAx>
        <c:axId val="129951616"/>
        <c:scaling>
          <c:orientation val="minMax"/>
        </c:scaling>
        <c:delete val="1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129950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B Nazanin" panose="00000400000000000000" pitchFamily="2" charset="-78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B Nazanin" panose="00000400000000000000" pitchFamily="2" charset="-78"/>
              </a:defRPr>
            </a:pPr>
            <a:endParaRPr lang="en-US"/>
          </a:p>
        </c:txPr>
      </c:legendEntry>
      <c:layout>
        <c:manualLayout>
          <c:xMode val="edge"/>
          <c:yMode val="edge"/>
          <c:x val="0.16254534107190005"/>
          <c:y val="0.89115270524158552"/>
          <c:w val="0.6526669652231184"/>
          <c:h val="9.07917362409891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rgbClr val="C00000"/>
              </a:solidFill>
              <a:latin typeface="+mn-lt"/>
              <a:ea typeface="+mn-ea"/>
              <a:cs typeface="B Nazanin" panose="00000400000000000000" pitchFamily="2" charset="-78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448725293540483"/>
          <c:y val="0.11319640118850041"/>
          <c:w val="0.8062232033451131"/>
          <c:h val="0.6548629865312395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Sheet2!$B$13</c:f>
              <c:strCache>
                <c:ptCount val="1"/>
                <c:pt idx="0">
                  <c:v>نرخ رشد 2100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2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85A-4F19-99F2-4151ECF712CC}"/>
              </c:ext>
            </c:extLst>
          </c:dPt>
          <c:dLbls>
            <c:dLbl>
              <c:idx val="0"/>
              <c:layout>
                <c:manualLayout>
                  <c:x val="-2.4146697441280739E-2"/>
                  <c:y val="7.9870940011350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5A-4F19-99F2-4151ECF712CC}"/>
                </c:ext>
              </c:extLst>
            </c:dLbl>
            <c:dLbl>
              <c:idx val="2"/>
              <c:layout>
                <c:manualLayout>
                  <c:x val="-7.6252728761937952E-3"/>
                  <c:y val="0.1322001765705114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85A-4F19-99F2-4151ECF712CC}"/>
                </c:ext>
              </c:extLst>
            </c:dLbl>
            <c:dLbl>
              <c:idx val="4"/>
              <c:layout>
                <c:manualLayout>
                  <c:x val="0"/>
                  <c:y val="0.129446006225292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5A-4F19-99F2-4151ECF712CC}"/>
                </c:ext>
              </c:extLst>
            </c:dLbl>
            <c:dLbl>
              <c:idx val="6"/>
              <c:layout>
                <c:manualLayout>
                  <c:x val="-7.6252728761938412E-3"/>
                  <c:y val="0.1156751544991974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5A-4F19-99F2-4151ECF712CC}"/>
                </c:ext>
              </c:extLst>
            </c:dLbl>
            <c:dLbl>
              <c:idx val="8"/>
              <c:layout>
                <c:manualLayout>
                  <c:x val="2.3299175745414916E-17"/>
                  <c:y val="8.53792807017886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5A-4F19-99F2-4151ECF712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Sheet2!$A$14:$A$23</c:f>
              <c:strCache>
                <c:ptCount val="10"/>
                <c:pt idx="0">
                  <c:v>افغانستان</c:v>
                </c:pt>
                <c:pt idx="1">
                  <c:v>ایران</c:v>
                </c:pt>
                <c:pt idx="2">
                  <c:v>جهان</c:v>
                </c:pt>
                <c:pt idx="3">
                  <c:v>عراق</c:v>
                </c:pt>
                <c:pt idx="4">
                  <c:v>آذربایجان</c:v>
                </c:pt>
                <c:pt idx="5">
                  <c:v>روسیه</c:v>
                </c:pt>
                <c:pt idx="6">
                  <c:v>عربستان</c:v>
                </c:pt>
                <c:pt idx="7">
                  <c:v>ترکیه</c:v>
                </c:pt>
                <c:pt idx="8">
                  <c:v>پاکستان</c:v>
                </c:pt>
                <c:pt idx="9">
                  <c:v>امارات</c:v>
                </c:pt>
              </c:strCache>
            </c:strRef>
          </c:cat>
          <c:val>
            <c:numRef>
              <c:f>Sheet2!$B$14:$B$23</c:f>
              <c:numCache>
                <c:formatCode>0.00%</c:formatCode>
                <c:ptCount val="10"/>
                <c:pt idx="0">
                  <c:v>1.6500000000000001E-2</c:v>
                </c:pt>
                <c:pt idx="1">
                  <c:v>1.55E-2</c:v>
                </c:pt>
                <c:pt idx="2">
                  <c:v>1.5299999999999999E-2</c:v>
                </c:pt>
                <c:pt idx="3">
                  <c:v>1.5299999999999999E-2</c:v>
                </c:pt>
                <c:pt idx="4">
                  <c:v>1.4999999999999999E-2</c:v>
                </c:pt>
                <c:pt idx="5">
                  <c:v>1.43E-2</c:v>
                </c:pt>
                <c:pt idx="6">
                  <c:v>1.4E-2</c:v>
                </c:pt>
                <c:pt idx="7">
                  <c:v>1.34E-2</c:v>
                </c:pt>
                <c:pt idx="8">
                  <c:v>1.3100000000000001E-2</c:v>
                </c:pt>
                <c:pt idx="9">
                  <c:v>1.2699999999999999E-2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85A-4F19-99F2-4151ECF712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9694720"/>
        <c:axId val="129696512"/>
        <c:axId val="0"/>
      </c:bar3DChart>
      <c:catAx>
        <c:axId val="129694720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rgbClr val="C00000"/>
                </a:solidFill>
                <a:latin typeface="+mn-lt"/>
                <a:ea typeface="+mn-ea"/>
                <a:cs typeface="B Nazanin" panose="00000400000000000000" pitchFamily="2" charset="-78"/>
              </a:defRPr>
            </a:pPr>
            <a:endParaRPr lang="en-US"/>
          </a:p>
        </c:txPr>
        <c:crossAx val="129696512"/>
        <c:crosses val="autoZero"/>
        <c:auto val="1"/>
        <c:lblAlgn val="ctr"/>
        <c:lblOffset val="100"/>
        <c:noMultiLvlLbl val="0"/>
      </c:catAx>
      <c:valAx>
        <c:axId val="129696512"/>
        <c:scaling>
          <c:orientation val="minMax"/>
        </c:scaling>
        <c:delete val="1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129694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36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8.1124955534404353E-2"/>
          <c:w val="1"/>
          <c:h val="0.89338159653120275"/>
        </c:manualLayout>
      </c:layout>
      <c:pie3DChart>
        <c:varyColors val="1"/>
        <c:ser>
          <c:idx val="0"/>
          <c:order val="0"/>
          <c:tx>
            <c:strRef>
              <c:f>Sheet2!$B$25</c:f>
              <c:strCache>
                <c:ptCount val="1"/>
                <c:pt idx="0">
                  <c:v>جمعیت 2100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5AD-4E9A-A8D7-4B6DF8E8B96D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5AD-4E9A-A8D7-4B6DF8E8B96D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5AD-4E9A-A8D7-4B6DF8E8B96D}"/>
              </c:ext>
            </c:extLst>
          </c:dPt>
          <c:dPt>
            <c:idx val="3"/>
            <c:bubble3D val="0"/>
            <c:spPr>
              <a:solidFill>
                <a:srgbClr val="00206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5AD-4E9A-A8D7-4B6DF8E8B96D}"/>
              </c:ext>
            </c:extLst>
          </c:dPt>
          <c:dPt>
            <c:idx val="4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5AD-4E9A-A8D7-4B6DF8E8B96D}"/>
              </c:ext>
            </c:extLst>
          </c:dPt>
          <c:dPt>
            <c:idx val="5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75AD-4E9A-A8D7-4B6DF8E8B96D}"/>
              </c:ext>
            </c:extLst>
          </c:dPt>
          <c:dPt>
            <c:idx val="6"/>
            <c:bubble3D val="0"/>
            <c:spPr>
              <a:solidFill>
                <a:schemeClr val="accent6">
                  <a:lumMod val="75000"/>
                </a:schemeClr>
              </a:solidFill>
              <a:ln w="25400">
                <a:noFill/>
              </a:ln>
              <a:effectLst/>
              <a:sp3d>
                <a:contourClr>
                  <a:srgbClr val="FFFF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75AD-4E9A-A8D7-4B6DF8E8B96D}"/>
              </c:ext>
            </c:extLst>
          </c:dPt>
          <c:dPt>
            <c:idx val="7"/>
            <c:bubble3D val="0"/>
            <c:spPr>
              <a:solidFill>
                <a:srgbClr val="954ECA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75AD-4E9A-A8D7-4B6DF8E8B96D}"/>
              </c:ext>
            </c:extLst>
          </c:dPt>
          <c:dPt>
            <c:idx val="8"/>
            <c:bubble3D val="0"/>
            <c:spPr>
              <a:solidFill>
                <a:schemeClr val="accent2">
                  <a:lumMod val="5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75AD-4E9A-A8D7-4B6DF8E8B96D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80.145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5AD-4E9A-A8D7-4B6DF8E8B96D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82.775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75AD-4E9A-A8D7-4B6DF8E8B96D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9.192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75AD-4E9A-A8D7-4B6DF8E8B96D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/>
                      <a:t>42.23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75AD-4E9A-A8D7-4B6DF8E8B96D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/>
                      <a:t>112.204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75AD-4E9A-A8D7-4B6DF8E8B96D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/>
                      <a:t>111.325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75AD-4E9A-A8D7-4B6DF8E8B96D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/>
                      <a:t>486.772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75AD-4E9A-A8D7-4B6DF8E8B96D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/>
                      <a:t>110.746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75AD-4E9A-A8D7-4B6DF8E8B96D}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/>
                      <a:t>14.8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75AD-4E9A-A8D7-4B6DF8E8B9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Sheet2!$A$26:$A$34</c:f>
              <c:strCache>
                <c:ptCount val="9"/>
                <c:pt idx="0">
                  <c:v>ایران</c:v>
                </c:pt>
                <c:pt idx="1">
                  <c:v>ترکیه</c:v>
                </c:pt>
                <c:pt idx="2">
                  <c:v>آذربایجان</c:v>
                </c:pt>
                <c:pt idx="3">
                  <c:v>عربستان</c:v>
                </c:pt>
                <c:pt idx="4">
                  <c:v>روسیه</c:v>
                </c:pt>
                <c:pt idx="5">
                  <c:v>عراق</c:v>
                </c:pt>
                <c:pt idx="6">
                  <c:v>پاکستان</c:v>
                </c:pt>
                <c:pt idx="7">
                  <c:v>افغانستان</c:v>
                </c:pt>
                <c:pt idx="8">
                  <c:v>امارات</c:v>
                </c:pt>
              </c:strCache>
            </c:strRef>
          </c:cat>
          <c:val>
            <c:numRef>
              <c:f>Sheet2!$B$26:$B$34</c:f>
              <c:numCache>
                <c:formatCode>#,##0</c:formatCode>
                <c:ptCount val="9"/>
                <c:pt idx="0">
                  <c:v>80</c:v>
                </c:pt>
                <c:pt idx="1">
                  <c:v>83</c:v>
                </c:pt>
                <c:pt idx="2">
                  <c:v>9</c:v>
                </c:pt>
                <c:pt idx="3">
                  <c:v>42</c:v>
                </c:pt>
                <c:pt idx="4">
                  <c:v>112</c:v>
                </c:pt>
                <c:pt idx="5">
                  <c:v>111</c:v>
                </c:pt>
                <c:pt idx="6">
                  <c:v>486</c:v>
                </c:pt>
                <c:pt idx="7">
                  <c:v>110</c:v>
                </c:pt>
                <c:pt idx="8">
                  <c:v>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75AD-4E9A-A8D7-4B6DF8E8B9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6970016592959876"/>
          <c:y val="2.6837029986636281E-2"/>
          <c:w val="0.12907337271272198"/>
          <c:h val="0.9273754242258179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rgbClr val="002060"/>
              </a:solidFill>
              <a:latin typeface="+mn-lt"/>
              <a:ea typeface="+mn-ea"/>
              <a:cs typeface="B Nazanin" panose="00000400000000000000" pitchFamily="2" charset="-78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Sheet3!$B$1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-1.6022256865406145E-2"/>
                  <c:y val="2.54360457029884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0D0-4A5E-A877-FA2065C503E1}"/>
                </c:ext>
              </c:extLst>
            </c:dLbl>
            <c:dLbl>
              <c:idx val="2"/>
              <c:layout>
                <c:manualLayout>
                  <c:x val="-1.3557294270728201E-2"/>
                  <c:y val="1.1304909201328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0D0-4A5E-A877-FA2065C503E1}"/>
                </c:ext>
              </c:extLst>
            </c:dLbl>
            <c:dLbl>
              <c:idx val="3"/>
              <c:layout>
                <c:manualLayout>
                  <c:x val="-7.3948877840334737E-3"/>
                  <c:y val="1.69573638019921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0D0-4A5E-A877-FA2065C503E1}"/>
                </c:ext>
              </c:extLst>
            </c:dLbl>
            <c:dLbl>
              <c:idx val="4"/>
              <c:layout>
                <c:manualLayout>
                  <c:x val="-7.3948877840335639E-3"/>
                  <c:y val="8.47868190099614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0D0-4A5E-A877-FA2065C503E1}"/>
                </c:ext>
              </c:extLst>
            </c:dLbl>
            <c:dLbl>
              <c:idx val="5"/>
              <c:layout>
                <c:manualLayout>
                  <c:x val="-9.8598503787113729E-3"/>
                  <c:y val="3.39147276039844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0D0-4A5E-A877-FA2065C503E1}"/>
                </c:ext>
              </c:extLst>
            </c:dLbl>
            <c:dLbl>
              <c:idx val="6"/>
              <c:layout>
                <c:manualLayout>
                  <c:x val="-1.4789775568067083E-2"/>
                  <c:y val="1.13049092013281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0D0-4A5E-A877-FA2065C503E1}"/>
                </c:ext>
              </c:extLst>
            </c:dLbl>
            <c:dLbl>
              <c:idx val="7"/>
              <c:layout>
                <c:manualLayout>
                  <c:x val="-1.3557294270728154E-2"/>
                  <c:y val="2.82622730033204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0D0-4A5E-A877-FA2065C503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Sheet3!$A$2:$A$9</c:f>
              <c:strCache>
                <c:ptCount val="8"/>
                <c:pt idx="0">
                  <c:v>چین</c:v>
                </c:pt>
                <c:pt idx="1">
                  <c:v>ژاپن</c:v>
                </c:pt>
                <c:pt idx="2">
                  <c:v>روسیه</c:v>
                </c:pt>
                <c:pt idx="3">
                  <c:v>ایتالیا</c:v>
                </c:pt>
                <c:pt idx="4">
                  <c:v>کره جنوبی</c:v>
                </c:pt>
                <c:pt idx="5">
                  <c:v>آلمان</c:v>
                </c:pt>
                <c:pt idx="6">
                  <c:v>تایلند</c:v>
                </c:pt>
                <c:pt idx="7">
                  <c:v>اسپانیا</c:v>
                </c:pt>
              </c:strCache>
            </c:strRef>
          </c:cat>
          <c:val>
            <c:numRef>
              <c:f>Sheet3!$B$2:$B$9</c:f>
              <c:numCache>
                <c:formatCode>General</c:formatCode>
                <c:ptCount val="8"/>
                <c:pt idx="0">
                  <c:v>1425</c:v>
                </c:pt>
                <c:pt idx="1">
                  <c:v>124</c:v>
                </c:pt>
                <c:pt idx="2">
                  <c:v>145</c:v>
                </c:pt>
                <c:pt idx="3">
                  <c:v>59</c:v>
                </c:pt>
                <c:pt idx="4">
                  <c:v>52</c:v>
                </c:pt>
                <c:pt idx="5">
                  <c:v>83</c:v>
                </c:pt>
                <c:pt idx="6">
                  <c:v>72</c:v>
                </c:pt>
                <c:pt idx="7">
                  <c:v>48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0D0-4A5E-A877-FA2065C503E1}"/>
            </c:ext>
          </c:extLst>
        </c:ser>
        <c:ser>
          <c:idx val="1"/>
          <c:order val="1"/>
          <c:tx>
            <c:strRef>
              <c:f>Sheet3!$C$1</c:f>
              <c:strCache>
                <c:ptCount val="1"/>
                <c:pt idx="0">
                  <c:v>2050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8.6273690813724914E-3"/>
                  <c:y val="9.32655009109575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0D0-4A5E-A877-FA2065C503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Sheet3!$A$2:$A$9</c:f>
              <c:strCache>
                <c:ptCount val="8"/>
                <c:pt idx="0">
                  <c:v>چین</c:v>
                </c:pt>
                <c:pt idx="1">
                  <c:v>ژاپن</c:v>
                </c:pt>
                <c:pt idx="2">
                  <c:v>روسیه</c:v>
                </c:pt>
                <c:pt idx="3">
                  <c:v>ایتالیا</c:v>
                </c:pt>
                <c:pt idx="4">
                  <c:v>کره جنوبی</c:v>
                </c:pt>
                <c:pt idx="5">
                  <c:v>آلمان</c:v>
                </c:pt>
                <c:pt idx="6">
                  <c:v>تایلند</c:v>
                </c:pt>
                <c:pt idx="7">
                  <c:v>اسپانیا</c:v>
                </c:pt>
              </c:strCache>
            </c:strRef>
          </c:cat>
          <c:val>
            <c:numRef>
              <c:f>Sheet3!$C$2:$C$9</c:f>
              <c:numCache>
                <c:formatCode>General</c:formatCode>
                <c:ptCount val="8"/>
                <c:pt idx="0">
                  <c:v>1316</c:v>
                </c:pt>
                <c:pt idx="1">
                  <c:v>104</c:v>
                </c:pt>
                <c:pt idx="2">
                  <c:v>133</c:v>
                </c:pt>
                <c:pt idx="3">
                  <c:v>52</c:v>
                </c:pt>
                <c:pt idx="4">
                  <c:v>46</c:v>
                </c:pt>
                <c:pt idx="5">
                  <c:v>79</c:v>
                </c:pt>
                <c:pt idx="6">
                  <c:v>68</c:v>
                </c:pt>
                <c:pt idx="7">
                  <c:v>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0D0-4A5E-A877-FA2065C503E1}"/>
            </c:ext>
          </c:extLst>
        </c:ser>
        <c:ser>
          <c:idx val="2"/>
          <c:order val="2"/>
          <c:tx>
            <c:strRef>
              <c:f>Sheet3!$D$1</c:f>
              <c:strCache>
                <c:ptCount val="1"/>
                <c:pt idx="0">
                  <c:v>2100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7.3948877840335639E-3"/>
                  <c:y val="6.21770006073050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0D0-4A5E-A877-FA2065C503E1}"/>
                </c:ext>
              </c:extLst>
            </c:dLbl>
            <c:dLbl>
              <c:idx val="2"/>
              <c:layout>
                <c:manualLayout>
                  <c:x val="6.1624064866946365E-3"/>
                  <c:y val="5.9350773306973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0D0-4A5E-A877-FA2065C503E1}"/>
                </c:ext>
              </c:extLst>
            </c:dLbl>
            <c:dLbl>
              <c:idx val="3"/>
              <c:layout>
                <c:manualLayout>
                  <c:x val="1.6022256865406145E-2"/>
                  <c:y val="3.39147276039845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0D0-4A5E-A877-FA2065C503E1}"/>
                </c:ext>
              </c:extLst>
            </c:dLbl>
            <c:dLbl>
              <c:idx val="4"/>
              <c:layout>
                <c:manualLayout>
                  <c:x val="7.3948877840335639E-3"/>
                  <c:y val="1.13049092013281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0D0-4A5E-A877-FA2065C503E1}"/>
                </c:ext>
              </c:extLst>
            </c:dLbl>
            <c:dLbl>
              <c:idx val="5"/>
              <c:layout>
                <c:manualLayout>
                  <c:x val="9.8598503787114631E-3"/>
                  <c:y val="1.9783591102324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0D0-4A5E-A877-FA2065C503E1}"/>
                </c:ext>
              </c:extLst>
            </c:dLbl>
            <c:dLbl>
              <c:idx val="6"/>
              <c:layout>
                <c:manualLayout>
                  <c:x val="1.1092331676050346E-2"/>
                  <c:y val="3.67409549043166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0D0-4A5E-A877-FA2065C503E1}"/>
                </c:ext>
              </c:extLst>
            </c:dLbl>
            <c:dLbl>
              <c:idx val="7"/>
              <c:layout>
                <c:manualLayout>
                  <c:x val="1.6022256865406079E-2"/>
                  <c:y val="5.652454600664096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0D0-4A5E-A877-FA2065C503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Sheet3!$A$2:$A$9</c:f>
              <c:strCache>
                <c:ptCount val="8"/>
                <c:pt idx="0">
                  <c:v>چین</c:v>
                </c:pt>
                <c:pt idx="1">
                  <c:v>ژاپن</c:v>
                </c:pt>
                <c:pt idx="2">
                  <c:v>روسیه</c:v>
                </c:pt>
                <c:pt idx="3">
                  <c:v>ایتالیا</c:v>
                </c:pt>
                <c:pt idx="4">
                  <c:v>کره جنوبی</c:v>
                </c:pt>
                <c:pt idx="5">
                  <c:v>آلمان</c:v>
                </c:pt>
                <c:pt idx="6">
                  <c:v>تایلند</c:v>
                </c:pt>
                <c:pt idx="7">
                  <c:v>اسپانیا</c:v>
                </c:pt>
              </c:strCache>
            </c:strRef>
          </c:cat>
          <c:val>
            <c:numRef>
              <c:f>Sheet3!$D$2:$D$9</c:f>
              <c:numCache>
                <c:formatCode>General</c:formatCode>
                <c:ptCount val="8"/>
                <c:pt idx="0">
                  <c:v>771</c:v>
                </c:pt>
                <c:pt idx="1">
                  <c:v>74</c:v>
                </c:pt>
                <c:pt idx="2">
                  <c:v>112</c:v>
                </c:pt>
                <c:pt idx="3">
                  <c:v>37</c:v>
                </c:pt>
                <c:pt idx="4">
                  <c:v>24</c:v>
                </c:pt>
                <c:pt idx="5">
                  <c:v>69</c:v>
                </c:pt>
                <c:pt idx="6">
                  <c:v>45</c:v>
                </c:pt>
                <c:pt idx="7">
                  <c:v>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0D0-4A5E-A877-FA2065C503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9980672"/>
        <c:axId val="130007040"/>
        <c:axId val="0"/>
      </c:bar3DChart>
      <c:catAx>
        <c:axId val="129980672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rgbClr val="C00000"/>
                </a:solidFill>
                <a:latin typeface="+mn-lt"/>
                <a:ea typeface="+mn-ea"/>
                <a:cs typeface="B Nazanin" panose="00000400000000000000" pitchFamily="2" charset="-78"/>
              </a:defRPr>
            </a:pPr>
            <a:endParaRPr lang="en-US"/>
          </a:p>
        </c:txPr>
        <c:crossAx val="130007040"/>
        <c:crosses val="autoZero"/>
        <c:auto val="1"/>
        <c:lblAlgn val="ctr"/>
        <c:lblOffset val="100"/>
        <c:noMultiLvlLbl val="0"/>
      </c:catAx>
      <c:valAx>
        <c:axId val="130007040"/>
        <c:scaling>
          <c:orientation val="minMax"/>
        </c:scaling>
        <c:delete val="1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29980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492279090113738"/>
          <c:y val="0.89409667541557303"/>
          <c:w val="0.28126531058617671"/>
          <c:h val="7.81255468066491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rgbClr val="C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2.19784269371021E-2"/>
                  <c:y val="-4.58595340526900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8F-411F-9309-785E307805A8}"/>
                </c:ext>
              </c:extLst>
            </c:dLbl>
            <c:dLbl>
              <c:idx val="1"/>
              <c:layout>
                <c:manualLayout>
                  <c:x val="-1.0342789146871482E-2"/>
                  <c:y val="-4.89168363228694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8F-411F-9309-785E307805A8}"/>
                </c:ext>
              </c:extLst>
            </c:dLbl>
            <c:dLbl>
              <c:idx val="2"/>
              <c:layout>
                <c:manualLayout>
                  <c:x val="-5.1713945734356932E-3"/>
                  <c:y val="-4.89168363228694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C8F-411F-9309-785E307805A8}"/>
                </c:ext>
              </c:extLst>
            </c:dLbl>
            <c:dLbl>
              <c:idx val="3"/>
              <c:layout>
                <c:manualLayout>
                  <c:x val="-1.4221335076948416E-2"/>
                  <c:y val="-2.44584181614347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C8F-411F-9309-785E307805A8}"/>
                </c:ext>
              </c:extLst>
            </c:dLbl>
            <c:dLbl>
              <c:idx val="4"/>
              <c:layout>
                <c:manualLayout>
                  <c:x val="-3.8785459300768412E-3"/>
                  <c:y val="-4.89168363228694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C8F-411F-9309-785E307805A8}"/>
                </c:ext>
              </c:extLst>
            </c:dLbl>
            <c:dLbl>
              <c:idx val="5"/>
              <c:layout>
                <c:manualLayout>
                  <c:x val="0"/>
                  <c:y val="-4.58595340526900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C8F-411F-9309-785E307805A8}"/>
                </c:ext>
              </c:extLst>
            </c:dLbl>
            <c:dLbl>
              <c:idx val="6"/>
              <c:layout>
                <c:manualLayout>
                  <c:x val="3.6199762014050514E-2"/>
                  <c:y val="1.22292090807173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C8F-411F-9309-785E307805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B Nazanin" panose="00000400000000000000" pitchFamily="2" charset="-78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Sheet4!$B$3:$B$9</c:f>
              <c:strCache>
                <c:ptCount val="7"/>
                <c:pt idx="0">
                  <c:v>آلمان و ایران</c:v>
                </c:pt>
                <c:pt idx="1">
                  <c:v>ایتالیا</c:v>
                </c:pt>
                <c:pt idx="2">
                  <c:v>ژاپن</c:v>
                </c:pt>
                <c:pt idx="3">
                  <c:v>اسپانیا</c:v>
                </c:pt>
                <c:pt idx="4">
                  <c:v>تایلند</c:v>
                </c:pt>
                <c:pt idx="5">
                  <c:v>چین</c:v>
                </c:pt>
                <c:pt idx="6">
                  <c:v>کره جنوبی</c:v>
                </c:pt>
              </c:strCache>
            </c:strRef>
          </c:cat>
          <c:val>
            <c:numRef>
              <c:f>Sheet4!$C$3:$C$9</c:f>
              <c:numCache>
                <c:formatCode>General</c:formatCode>
                <c:ptCount val="7"/>
                <c:pt idx="0">
                  <c:v>33.72</c:v>
                </c:pt>
                <c:pt idx="1">
                  <c:v>38.19</c:v>
                </c:pt>
                <c:pt idx="2" formatCode="0.00">
                  <c:v>38.700000000000003</c:v>
                </c:pt>
                <c:pt idx="3">
                  <c:v>38.72</c:v>
                </c:pt>
                <c:pt idx="4">
                  <c:v>39.17</c:v>
                </c:pt>
                <c:pt idx="5">
                  <c:v>40.93</c:v>
                </c:pt>
                <c:pt idx="6">
                  <c:v>44.44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C8F-411F-9309-785E307805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0073728"/>
        <c:axId val="130075264"/>
        <c:axId val="0"/>
      </c:bar3DChart>
      <c:catAx>
        <c:axId val="130073728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B Nazanin" panose="00000400000000000000" pitchFamily="2" charset="-78"/>
              </a:defRPr>
            </a:pPr>
            <a:endParaRPr lang="en-US"/>
          </a:p>
        </c:txPr>
        <c:crossAx val="130075264"/>
        <c:crosses val="autoZero"/>
        <c:auto val="1"/>
        <c:lblAlgn val="ctr"/>
        <c:lblOffset val="100"/>
        <c:noMultiLvlLbl val="0"/>
      </c:catAx>
      <c:valAx>
        <c:axId val="130075264"/>
        <c:scaling>
          <c:orientation val="minMax"/>
        </c:scaling>
        <c:delete val="1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30073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293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841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467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815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65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9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589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860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768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689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057E-E6D3-49BF-AF0B-1D9C085D5EE8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740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A057E-E6D3-49BF-AF0B-1D9C085D5EE8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A6B47-A596-41CD-BC8F-E228600A9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552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tif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tiff"/><Relationship Id="rId5" Type="http://schemas.openxmlformats.org/officeDocument/2006/relationships/image" Target="../media/image1.png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tif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tif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tif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8545" y="875211"/>
            <a:ext cx="9144000" cy="3827417"/>
          </a:xfr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fa-IR" dirty="0">
                <a:cs typeface="B Titr" panose="00000700000000000000" pitchFamily="2" charset="-78"/>
              </a:rPr>
              <a:t>گزارش منتشر شده بخش جمعیت و</a:t>
            </a:r>
            <a:br>
              <a:rPr lang="fa-IR" dirty="0">
                <a:cs typeface="B Titr" panose="00000700000000000000" pitchFamily="2" charset="-78"/>
              </a:rPr>
            </a:br>
            <a:r>
              <a:rPr lang="fa-IR" dirty="0">
                <a:cs typeface="B Titr" panose="00000700000000000000" pitchFamily="2" charset="-78"/>
              </a:rPr>
              <a:t>توسعه  سازمان ملل متحد </a:t>
            </a:r>
            <a:br>
              <a:rPr lang="fa-IR" dirty="0">
                <a:cs typeface="B Titr" panose="00000700000000000000" pitchFamily="2" charset="-78"/>
              </a:rPr>
            </a:br>
            <a:r>
              <a:rPr lang="fa-IR" dirty="0">
                <a:cs typeface="B Titr" panose="00000700000000000000" pitchFamily="2" charset="-78"/>
              </a:rPr>
              <a:t/>
            </a:r>
            <a:br>
              <a:rPr lang="fa-IR" dirty="0">
                <a:cs typeface="B Titr" panose="00000700000000000000" pitchFamily="2" charset="-78"/>
              </a:rPr>
            </a:br>
            <a:r>
              <a:rPr lang="fa-IR" sz="4900" dirty="0">
                <a:solidFill>
                  <a:srgbClr val="0070C0"/>
                </a:solidFill>
                <a:cs typeface="B Titr" panose="00000700000000000000" pitchFamily="2" charset="-78"/>
              </a:rPr>
              <a:t>"چشم انداز جمعیت جهان"</a:t>
            </a:r>
            <a:r>
              <a:rPr lang="fa-IR" sz="4900" b="1" dirty="0">
                <a:solidFill>
                  <a:srgbClr val="0070C0"/>
                </a:solidFill>
                <a:cs typeface="B Nazanin" panose="00000400000000000000" pitchFamily="2" charset="-78"/>
              </a:rPr>
              <a:t/>
            </a:r>
            <a:br>
              <a:rPr lang="fa-IR" sz="4900" b="1" dirty="0">
                <a:solidFill>
                  <a:srgbClr val="0070C0"/>
                </a:solidFill>
                <a:cs typeface="B Nazanin" panose="00000400000000000000" pitchFamily="2" charset="-78"/>
              </a:rPr>
            </a:br>
            <a:endParaRPr lang="en-US" sz="4900" dirty="0">
              <a:solidFill>
                <a:srgbClr val="0070C0"/>
              </a:solidFill>
              <a:cs typeface="B Titr" panose="00000700000000000000" pitchFamily="2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498545" y="5100208"/>
            <a:ext cx="9144000" cy="593188"/>
          </a:xfrm>
          <a:prstGeom prst="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a-IR" sz="2800" dirty="0">
                <a:solidFill>
                  <a:srgbClr val="FF0000"/>
                </a:solidFill>
                <a:cs typeface="B Titr" panose="00000700000000000000" pitchFamily="2" charset="-78"/>
              </a:rPr>
              <a:t>مرکز جوانی جمعیت، سلامت خانواده و مدارس</a:t>
            </a:r>
            <a:endParaRPr lang="en-US" sz="2800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D9D9C500-4B3E-A405-CF54-FC480C276C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3055" y="185935"/>
            <a:ext cx="1154980" cy="11521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2136" y="4219878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845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9253" y="796833"/>
            <a:ext cx="10515600" cy="5449221"/>
          </a:xfrm>
        </p:spPr>
        <p:txBody>
          <a:bodyPr>
            <a:normAutofit lnSpcReduction="10000"/>
          </a:bodyPr>
          <a:lstStyle/>
          <a:p>
            <a:pPr marL="0" indent="0" algn="ctr" rtl="1">
              <a:buNone/>
            </a:pPr>
            <a:r>
              <a:rPr lang="fa-IR" sz="3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پیش بینی ها نشان می دهد:</a:t>
            </a:r>
          </a:p>
          <a:p>
            <a:pPr marL="0" indent="0" algn="just" rtl="1">
              <a:buNone/>
            </a:pPr>
            <a:endParaRPr lang="fa-IR" dirty="0">
              <a:solidFill>
                <a:srgbClr val="00B0F0"/>
              </a:solidFill>
            </a:endParaRPr>
          </a:p>
          <a:p>
            <a:pPr marL="0" indent="0" algn="just" rtl="1">
              <a:buNone/>
            </a:pP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1. </a:t>
            </a:r>
            <a:r>
              <a:rPr lang="fa-IR" sz="3200" b="1" dirty="0">
                <a:solidFill>
                  <a:srgbClr val="C00000"/>
                </a:solidFill>
                <a:cs typeface="B Nazanin" panose="00000400000000000000" pitchFamily="2" charset="-78"/>
              </a:rPr>
              <a:t>چین و ژاپن </a:t>
            </a:r>
            <a:r>
              <a:rPr lang="fa-IR" sz="3200" b="1" u="sng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بیشترین کاهش جمعیت 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را تا سال </a:t>
            </a:r>
            <a:r>
              <a:rPr lang="fa-IR" sz="3200" b="1" dirty="0">
                <a:solidFill>
                  <a:srgbClr val="C00000"/>
                </a:solidFill>
                <a:cs typeface="B Nazanin" panose="00000400000000000000" pitchFamily="2" charset="-78"/>
              </a:rPr>
              <a:t>2100 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تجربه خواهد کرد.</a:t>
            </a:r>
          </a:p>
          <a:p>
            <a:pPr marL="0" indent="0" algn="just" rtl="1">
              <a:buNone/>
            </a:pPr>
            <a:endParaRPr lang="fa-IR" sz="3200" b="1" dirty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2. جمعیت </a:t>
            </a:r>
            <a:r>
              <a:rPr lang="fa-IR" sz="3200" b="1" dirty="0">
                <a:solidFill>
                  <a:srgbClr val="C00000"/>
                </a:solidFill>
                <a:cs typeface="B Nazanin" panose="00000400000000000000" pitchFamily="2" charset="-78"/>
              </a:rPr>
              <a:t>چین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در سال </a:t>
            </a:r>
            <a:r>
              <a:rPr lang="fa-IR" sz="3200" b="1" u="sng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2100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در مقایسه با سال </a:t>
            </a:r>
            <a:r>
              <a:rPr lang="fa-IR" sz="3200" b="1" u="sng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2022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با کاهش </a:t>
            </a:r>
            <a:r>
              <a:rPr lang="fa-IR" sz="3200" b="1" dirty="0">
                <a:solidFill>
                  <a:srgbClr val="C00000"/>
                </a:solidFill>
                <a:cs typeface="B Nazanin" panose="00000400000000000000" pitchFamily="2" charset="-78"/>
              </a:rPr>
              <a:t>50%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به </a:t>
            </a:r>
            <a:r>
              <a:rPr lang="fa-IR" sz="3200" b="1" dirty="0">
                <a:solidFill>
                  <a:srgbClr val="C00000"/>
                </a:solidFill>
                <a:cs typeface="B Nazanin" panose="00000400000000000000" pitchFamily="2" charset="-78"/>
              </a:rPr>
              <a:t>771 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میلیون نفر تقلیل می یابد و نرخ رشد جمعیت در این کشور </a:t>
            </a:r>
            <a:r>
              <a:rPr lang="fa-IR" sz="3200" b="1" dirty="0">
                <a:solidFill>
                  <a:srgbClr val="C00000"/>
                </a:solidFill>
                <a:cs typeface="B Nazanin" panose="00000400000000000000" pitchFamily="2" charset="-78"/>
              </a:rPr>
              <a:t>1.47 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درصد خواهد بود.</a:t>
            </a:r>
          </a:p>
          <a:p>
            <a:pPr marL="0" indent="0" algn="just" rtl="1">
              <a:buNone/>
            </a:pPr>
            <a:endParaRPr lang="fa-IR" sz="3200" b="1" dirty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3. جمعیت </a:t>
            </a:r>
            <a:r>
              <a:rPr lang="fa-IR" sz="3200" b="1" dirty="0">
                <a:solidFill>
                  <a:srgbClr val="C00000"/>
                </a:solidFill>
                <a:cs typeface="B Nazanin" panose="00000400000000000000" pitchFamily="2" charset="-78"/>
              </a:rPr>
              <a:t>ایران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در سال </a:t>
            </a:r>
            <a:r>
              <a:rPr lang="fa-IR" sz="3200" b="1" u="sng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2100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در مقایسه با سال </a:t>
            </a:r>
            <a:r>
              <a:rPr lang="fa-IR" sz="3200" b="1" u="sng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2022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با کاهش </a:t>
            </a:r>
            <a:r>
              <a:rPr lang="fa-IR" sz="3200" b="1" dirty="0">
                <a:solidFill>
                  <a:srgbClr val="C00000"/>
                </a:solidFill>
                <a:cs typeface="B Nazanin" panose="00000400000000000000" pitchFamily="2" charset="-78"/>
              </a:rPr>
              <a:t>20% 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به </a:t>
            </a:r>
            <a:r>
              <a:rPr lang="fa-IR" sz="3200" b="1" dirty="0">
                <a:solidFill>
                  <a:srgbClr val="C00000"/>
                </a:solidFill>
                <a:cs typeface="B Nazanin" panose="00000400000000000000" pitchFamily="2" charset="-78"/>
              </a:rPr>
              <a:t>80 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میلیون نفر تقلیل می یابد و نرخ رشد جمعیت در کشور </a:t>
            </a:r>
            <a:r>
              <a:rPr lang="fa-IR" sz="3200" b="1" dirty="0">
                <a:solidFill>
                  <a:srgbClr val="C00000"/>
                </a:solidFill>
                <a:cs typeface="B Nazanin" panose="00000400000000000000" pitchFamily="2" charset="-78"/>
              </a:rPr>
              <a:t>1.55 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درصد</a:t>
            </a:r>
            <a:r>
              <a:rPr lang="fa-IR" sz="3200" b="1" dirty="0">
                <a:solidFill>
                  <a:srgbClr val="C00000"/>
                </a:solidFill>
                <a:cs typeface="B Nazanin" panose="00000400000000000000" pitchFamily="2" charset="-78"/>
              </a:rPr>
              <a:t> 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برآورد می شود.</a:t>
            </a:r>
          </a:p>
          <a:p>
            <a:pPr marL="0" indent="0" algn="just" rtl="1">
              <a:buNone/>
            </a:pPr>
            <a:endParaRPr lang="fa-IR" sz="3200" b="1" dirty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endParaRPr lang="fa-IR" sz="3200" b="1" dirty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657" y="220769"/>
            <a:ext cx="1154980" cy="11521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5765" y="124023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0594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30827" y="1550581"/>
            <a:ext cx="9503229" cy="802493"/>
          </a:xfrm>
          <a:noFill/>
          <a:ln>
            <a:solidFill>
              <a:schemeClr val="accent6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fa-IR" sz="3600" b="1" dirty="0">
                <a:solidFill>
                  <a:srgbClr val="A162D0"/>
                </a:solidFill>
                <a:cs typeface="B Nazanin" panose="00000400000000000000" pitchFamily="2" charset="-78"/>
              </a:rPr>
              <a:t>نمودار کشورهای دارای </a:t>
            </a:r>
            <a:r>
              <a:rPr lang="fa-IR" sz="3600" b="1" dirty="0">
                <a:solidFill>
                  <a:srgbClr val="C00000"/>
                </a:solidFill>
                <a:cs typeface="B Nazanin" panose="00000400000000000000" pitchFamily="2" charset="-78"/>
              </a:rPr>
              <a:t>بیشترین نرخ سالمندی </a:t>
            </a:r>
            <a:r>
              <a:rPr lang="fa-IR" sz="3600" b="1" dirty="0">
                <a:solidFill>
                  <a:srgbClr val="A162D0"/>
                </a:solidFill>
                <a:cs typeface="B Nazanin" panose="00000400000000000000" pitchFamily="2" charset="-78"/>
              </a:rPr>
              <a:t>در سال 2100</a:t>
            </a:r>
            <a:endParaRPr lang="en-US" sz="3600" b="1" dirty="0">
              <a:solidFill>
                <a:srgbClr val="A162D0"/>
              </a:solidFill>
              <a:cs typeface="B Nazanin" panose="00000400000000000000" pitchFamily="2" charset="-78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1203285"/>
              </p:ext>
            </p:extLst>
          </p:nvPr>
        </p:nvGraphicFramePr>
        <p:xfrm>
          <a:off x="1354183" y="2704011"/>
          <a:ext cx="9823269" cy="41539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10" y="237100"/>
            <a:ext cx="1154980" cy="115212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6834" y="237100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9489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9253" y="796833"/>
            <a:ext cx="10515600" cy="5449221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endParaRPr lang="fa-IR" sz="3600" b="1" dirty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r>
              <a:rPr lang="fa-IR" sz="3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براساس داده های ارایه شده:</a:t>
            </a:r>
          </a:p>
          <a:p>
            <a:pPr marL="0" indent="0" algn="just" rtl="1">
              <a:buNone/>
            </a:pPr>
            <a:endParaRPr lang="fa-IR" dirty="0">
              <a:solidFill>
                <a:srgbClr val="00B0F0"/>
              </a:solidFill>
            </a:endParaRPr>
          </a:p>
          <a:p>
            <a:pPr marL="0" indent="0" algn="just" rtl="1">
              <a:buNone/>
            </a:pPr>
            <a:endParaRPr lang="fa-IR" dirty="0">
              <a:solidFill>
                <a:srgbClr val="00B0F0"/>
              </a:solidFill>
            </a:endParaRPr>
          </a:p>
          <a:p>
            <a:pPr marL="0" indent="0" algn="just" rtl="1">
              <a:buNone/>
            </a:pP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1. ایران در سال </a:t>
            </a:r>
            <a:r>
              <a:rPr lang="fa-IR" sz="3200" b="1" dirty="0">
                <a:solidFill>
                  <a:srgbClr val="C00000"/>
                </a:solidFill>
                <a:cs typeface="B Nazanin" panose="00000400000000000000" pitchFamily="2" charset="-78"/>
              </a:rPr>
              <a:t>2100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بیشترین </a:t>
            </a:r>
            <a:r>
              <a:rPr lang="fa-IR" sz="3200" b="1" dirty="0">
                <a:solidFill>
                  <a:srgbClr val="C00000"/>
                </a:solidFill>
                <a:cs typeface="B Nazanin" panose="00000400000000000000" pitchFamily="2" charset="-78"/>
              </a:rPr>
              <a:t>نرخ سالمندی (33%) </a:t>
            </a: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را در میان کشورهای همجوار (پاکستان، افغانستان، عراق، ترکیه،روسیه و ...)خواهد داشت.</a:t>
            </a:r>
          </a:p>
          <a:p>
            <a:pPr marL="0" indent="0" algn="just" rtl="1">
              <a:buNone/>
            </a:pPr>
            <a:endParaRPr lang="fa-IR" sz="3200" b="1" dirty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endParaRPr lang="fa-IR" sz="3200" b="1" dirty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endParaRPr lang="fa-IR" sz="3200" b="1" dirty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238" y="430865"/>
            <a:ext cx="1154980" cy="11521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5765" y="229071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287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Dmnd">
          <a:fgClr>
            <a:srgbClr val="00B0F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336" y="561704"/>
            <a:ext cx="10515600" cy="5614014"/>
          </a:xfrm>
          <a:solidFill>
            <a:schemeClr val="accent4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txBody>
          <a:bodyPr>
            <a:normAutofit/>
          </a:bodyPr>
          <a:lstStyle/>
          <a:p>
            <a:pPr marL="0" indent="0" algn="ctr" rtl="1">
              <a:buNone/>
            </a:pPr>
            <a:endParaRPr lang="fa-IR" b="1" dirty="0">
              <a:solidFill>
                <a:srgbClr val="C00000"/>
              </a:solidFill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براساس گزارش منتشر شده بخش جمعیت و توسعه</a:t>
            </a:r>
            <a:endParaRPr lang="en-US" sz="2400" b="1" dirty="0">
              <a:solidFill>
                <a:srgbClr val="C00000"/>
              </a:solidFill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 سازمان ملل متحد تحت عنوان "چشم انداز جمعیت جهان"</a:t>
            </a:r>
          </a:p>
          <a:p>
            <a:pPr marL="0" indent="0" algn="ctr" rtl="1">
              <a:buNone/>
            </a:pPr>
            <a:endParaRPr lang="fa-IR" dirty="0"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r>
              <a:rPr lang="fa-IR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1. </a:t>
            </a:r>
            <a:r>
              <a:rPr lang="fa-IR" sz="24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نرخ متوسط سالمندی در جهان در سال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2100</a:t>
            </a:r>
            <a:r>
              <a:rPr lang="fa-IR" sz="24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برابر با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24.03 درصد </a:t>
            </a:r>
            <a:r>
              <a:rPr lang="fa-IR" sz="24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خواهد بود</a:t>
            </a:r>
          </a:p>
          <a:p>
            <a:pPr marL="0" indent="0" algn="ctr" rtl="1">
              <a:buNone/>
            </a:pPr>
            <a:endParaRPr lang="fa-IR" dirty="0"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r>
              <a:rPr lang="fa-IR" dirty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2. </a:t>
            </a:r>
            <a:r>
              <a:rPr lang="fa-IR" sz="2400" b="1" dirty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کشورهای آلبانی با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49 درصد</a:t>
            </a:r>
            <a:r>
              <a:rPr lang="fa-IR" sz="2400" b="1" dirty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، چین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41 درصد</a:t>
            </a:r>
            <a:r>
              <a:rPr lang="fa-IR" sz="2400" b="1" dirty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، فرانسه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34 درصد </a:t>
            </a:r>
            <a:r>
              <a:rPr lang="fa-IR" sz="2400" b="1" dirty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بالاترین نرخ سالمندی را در سال 2100 تجربه خواهند کرد و کشور چاد با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10 درصد </a:t>
            </a:r>
            <a:r>
              <a:rPr lang="fa-IR" sz="2400" b="1" dirty="0">
                <a:solidFill>
                  <a:schemeClr val="accent2">
                    <a:lumMod val="50000"/>
                  </a:schemeClr>
                </a:solidFill>
                <a:cs typeface="B Nazanin" panose="00000400000000000000" pitchFamily="2" charset="-78"/>
              </a:rPr>
              <a:t>کمترین نرخ سالمندی را تجربه می کنند</a:t>
            </a:r>
          </a:p>
          <a:p>
            <a:pPr marL="0" indent="0" algn="ctr" rtl="1">
              <a:buNone/>
            </a:pPr>
            <a:endParaRPr lang="fa-IR" sz="2400" dirty="0"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r>
              <a:rPr lang="fa-IR" sz="2400" b="1" dirty="0">
                <a:solidFill>
                  <a:schemeClr val="accent1">
                    <a:lumMod val="50000"/>
                  </a:schemeClr>
                </a:solidFill>
                <a:cs typeface="B Nazanin" panose="00000400000000000000" pitchFamily="2" charset="-78"/>
              </a:rPr>
              <a:t>3. براساس این گزارش در سال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2050</a:t>
            </a:r>
            <a:r>
              <a:rPr lang="fa-IR" sz="2400" b="1" dirty="0">
                <a:solidFill>
                  <a:schemeClr val="accent1">
                    <a:lumMod val="50000"/>
                  </a:schemeClr>
                </a:solidFill>
                <a:cs typeface="B Nazanin" panose="00000400000000000000" pitchFamily="2" charset="-78"/>
              </a:rPr>
              <a:t>، جمعیت جهان برابر </a:t>
            </a:r>
            <a:r>
              <a:rPr lang="fa-IR" sz="2400" b="1" dirty="0">
                <a:solidFill>
                  <a:srgbClr val="C00000"/>
                </a:solidFill>
                <a:cs typeface="B Nazanin" panose="00000400000000000000" pitchFamily="2" charset="-78"/>
              </a:rPr>
              <a:t>9/687 میلیارد نفر </a:t>
            </a:r>
            <a:r>
              <a:rPr lang="fa-IR" sz="2400" b="1" dirty="0">
                <a:solidFill>
                  <a:schemeClr val="accent1">
                    <a:lumMod val="50000"/>
                  </a:schemeClr>
                </a:solidFill>
                <a:cs typeface="B Nazanin" panose="00000400000000000000" pitchFamily="2" charset="-78"/>
              </a:rPr>
              <a:t>خواهد بود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3209" y="724778"/>
            <a:ext cx="1154980" cy="11521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3180" y="724778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073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9057803"/>
              </p:ext>
            </p:extLst>
          </p:nvPr>
        </p:nvGraphicFramePr>
        <p:xfrm>
          <a:off x="7172209" y="954144"/>
          <a:ext cx="4522062" cy="27276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1676700"/>
              </p:ext>
            </p:extLst>
          </p:nvPr>
        </p:nvGraphicFramePr>
        <p:xfrm>
          <a:off x="440087" y="1056606"/>
          <a:ext cx="4588737" cy="26252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3331033"/>
              </p:ext>
            </p:extLst>
          </p:nvPr>
        </p:nvGraphicFramePr>
        <p:xfrm>
          <a:off x="3631030" y="3991322"/>
          <a:ext cx="4654842" cy="27611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1386451" y="295423"/>
            <a:ext cx="9144000" cy="45169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a-IR" sz="3200" dirty="0">
                <a:solidFill>
                  <a:srgbClr val="C00000"/>
                </a:solidFill>
                <a:cs typeface="B Titr" panose="00000700000000000000" pitchFamily="2" charset="-78"/>
              </a:rPr>
              <a:t>مقایسه پر جمعیت ترین کشورهای جهان</a:t>
            </a:r>
            <a:endParaRPr lang="en-US" sz="3200" dirty="0">
              <a:solidFill>
                <a:srgbClr val="C00000"/>
              </a:solidFill>
              <a:cs typeface="B Titr" panose="000007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24" y="171054"/>
            <a:ext cx="1154980" cy="115212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2358" y="136491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216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8577" y="979714"/>
            <a:ext cx="10515600" cy="5159828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fa-IR" sz="3300" b="1" dirty="0">
                <a:solidFill>
                  <a:srgbClr val="C00000"/>
                </a:solidFill>
                <a:cs typeface="B Nazanin" panose="00000400000000000000" pitchFamily="2" charset="-78"/>
              </a:rPr>
              <a:t>براساس گزارش مقایسه پرجمعیت ترین کشورهای جهان تا سال 2050:</a:t>
            </a:r>
          </a:p>
          <a:p>
            <a:pPr marL="0" indent="0" algn="r" rtl="1">
              <a:buNone/>
            </a:pPr>
            <a:r>
              <a:rPr lang="fa-IR" dirty="0"/>
              <a:t> </a:t>
            </a:r>
          </a:p>
          <a:p>
            <a:pPr marL="0" indent="0" algn="just" rtl="1">
              <a:buNone/>
            </a:pP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1.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روسیه و ژاپن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با توجه به نرخ سالمندی بالا و کاهش نرخ باروری در سال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2022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 از جمله 10 کشور با جمعیت بالا محسوب </a:t>
            </a:r>
            <a:r>
              <a:rPr lang="fa-IR" b="1" u="sng" dirty="0">
                <a:solidFill>
                  <a:srgbClr val="0070C0"/>
                </a:solidFill>
                <a:cs typeface="B Nazanin" panose="00000400000000000000" pitchFamily="2" charset="-78"/>
              </a:rPr>
              <a:t>نمی شود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.</a:t>
            </a:r>
          </a:p>
          <a:p>
            <a:pPr marL="0" indent="0" algn="just" rtl="1">
              <a:buNone/>
            </a:pPr>
            <a:endParaRPr lang="fa-IR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2.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ایران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 که در سال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2022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 با جمعیت 89 میلیون نفر در رتبه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 هفدهمین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کشور پر جمعیت جهان قرار دارد و در سال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2050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 با جمعیت 99 میلیون نفر در رتبه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هجدهمین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 کشور      پر جمعیت جهان خواهد بود.</a:t>
            </a:r>
          </a:p>
          <a:p>
            <a:pPr marL="0" indent="0" algn="just" rtl="1">
              <a:buNone/>
            </a:pPr>
            <a:endParaRPr lang="fa-IR" b="1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3. پیش بینی می شود جمعیت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ایران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 در سال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2100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 برابر </a:t>
            </a:r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80/145 میلیون نفر </a:t>
            </a:r>
            <a:r>
              <a:rPr lang="fa-IR" b="1" dirty="0">
                <a:solidFill>
                  <a:srgbClr val="0070C0"/>
                </a:solidFill>
                <a:cs typeface="B Nazanin" panose="00000400000000000000" pitchFamily="2" charset="-78"/>
              </a:rPr>
              <a:t>باشد.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1" y="87964"/>
            <a:ext cx="1154980" cy="11521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3244" y="27214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031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7538" y="832120"/>
            <a:ext cx="9182100" cy="802493"/>
          </a:xfrm>
          <a:noFill/>
          <a:ln>
            <a:solidFill>
              <a:srgbClr val="954ECA"/>
            </a:solidFill>
          </a:ln>
        </p:spPr>
        <p:txBody>
          <a:bodyPr>
            <a:normAutofit/>
          </a:bodyPr>
          <a:lstStyle/>
          <a:p>
            <a:pPr algn="ctr"/>
            <a:r>
              <a:rPr lang="fa-IR" sz="3600" b="1" dirty="0">
                <a:solidFill>
                  <a:srgbClr val="A162D0"/>
                </a:solidFill>
                <a:cs typeface="B Nazanin" panose="00000400000000000000" pitchFamily="2" charset="-78"/>
              </a:rPr>
              <a:t>جدول مقایسه ای </a:t>
            </a:r>
            <a:r>
              <a:rPr lang="fa-IR" sz="3600" b="1" dirty="0">
                <a:solidFill>
                  <a:srgbClr val="C00000"/>
                </a:solidFill>
                <a:cs typeface="B Nazanin" panose="00000400000000000000" pitchFamily="2" charset="-78"/>
              </a:rPr>
              <a:t>نرخ سالمندی </a:t>
            </a:r>
            <a:r>
              <a:rPr lang="fa-IR" sz="3600" b="1" dirty="0">
                <a:solidFill>
                  <a:srgbClr val="A162D0"/>
                </a:solidFill>
                <a:cs typeface="B Nazanin" panose="00000400000000000000" pitchFamily="2" charset="-78"/>
              </a:rPr>
              <a:t>کشورهای همجوار ایران</a:t>
            </a:r>
            <a:endParaRPr lang="en-US" sz="3600" b="1" dirty="0">
              <a:solidFill>
                <a:srgbClr val="A162D0"/>
              </a:solidFill>
              <a:cs typeface="B Nazanin" panose="00000400000000000000" pitchFamily="2" charset="-78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5660024"/>
              </p:ext>
            </p:extLst>
          </p:nvPr>
        </p:nvGraphicFramePr>
        <p:xfrm>
          <a:off x="600891" y="1970229"/>
          <a:ext cx="10593978" cy="4884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612" y="256056"/>
            <a:ext cx="1154980" cy="11521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1206" y="62563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162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8928" y="1077051"/>
            <a:ext cx="8942614" cy="802493"/>
          </a:xfrm>
          <a:noFill/>
          <a:ln>
            <a:solidFill>
              <a:srgbClr val="00B0F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fa-IR" sz="3600" b="1" dirty="0">
                <a:solidFill>
                  <a:srgbClr val="A162D0"/>
                </a:solidFill>
                <a:cs typeface="B Nazanin" panose="00000400000000000000" pitchFamily="2" charset="-78"/>
              </a:rPr>
              <a:t>جدول </a:t>
            </a:r>
            <a:r>
              <a:rPr lang="fa-IR" sz="3600" b="1" dirty="0">
                <a:solidFill>
                  <a:srgbClr val="C00000"/>
                </a:solidFill>
                <a:cs typeface="B Nazanin" panose="00000400000000000000" pitchFamily="2" charset="-78"/>
              </a:rPr>
              <a:t>نرخ رشدجمعیت </a:t>
            </a:r>
            <a:r>
              <a:rPr lang="fa-IR" sz="3600" b="1" dirty="0">
                <a:solidFill>
                  <a:srgbClr val="A162D0"/>
                </a:solidFill>
                <a:cs typeface="B Nazanin" panose="00000400000000000000" pitchFamily="2" charset="-78"/>
              </a:rPr>
              <a:t>کشورهای همجوار ایران در سال 2100</a:t>
            </a:r>
            <a:endParaRPr lang="en-US" sz="3600" b="1" dirty="0">
              <a:solidFill>
                <a:srgbClr val="A162D0"/>
              </a:solidFill>
              <a:cs typeface="B Nazanin" panose="00000400000000000000" pitchFamily="2" charset="-78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2167838"/>
              </p:ext>
            </p:extLst>
          </p:nvPr>
        </p:nvGraphicFramePr>
        <p:xfrm>
          <a:off x="966651" y="2344783"/>
          <a:ext cx="10387149" cy="46111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624" y="71637"/>
            <a:ext cx="1154980" cy="11521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0193" y="74874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096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8045" y="1147808"/>
            <a:ext cx="9546770" cy="802493"/>
          </a:xfrm>
          <a:noFill/>
          <a:ln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fa-IR" sz="3600" b="1" dirty="0">
                <a:solidFill>
                  <a:srgbClr val="A162D0"/>
                </a:solidFill>
                <a:cs typeface="B Nazanin" panose="00000400000000000000" pitchFamily="2" charset="-78"/>
              </a:rPr>
              <a:t>جدول تعداد </a:t>
            </a:r>
            <a:r>
              <a:rPr lang="fa-IR" sz="3600" b="1" dirty="0">
                <a:solidFill>
                  <a:srgbClr val="C00000"/>
                </a:solidFill>
                <a:cs typeface="B Nazanin" panose="00000400000000000000" pitchFamily="2" charset="-78"/>
              </a:rPr>
              <a:t>جمعیت (میلیون نفر) </a:t>
            </a:r>
            <a:r>
              <a:rPr lang="fa-IR" sz="3600" b="1" dirty="0">
                <a:solidFill>
                  <a:srgbClr val="A162D0"/>
                </a:solidFill>
                <a:cs typeface="B Nazanin" panose="00000400000000000000" pitchFamily="2" charset="-78"/>
              </a:rPr>
              <a:t>کشورهای همجوار ایران </a:t>
            </a:r>
            <a:br>
              <a:rPr lang="fa-IR" sz="3600" b="1" dirty="0">
                <a:solidFill>
                  <a:srgbClr val="A162D0"/>
                </a:solidFill>
                <a:cs typeface="B Nazanin" panose="00000400000000000000" pitchFamily="2" charset="-78"/>
              </a:rPr>
            </a:br>
            <a:r>
              <a:rPr lang="fa-IR" sz="3600" b="1" dirty="0">
                <a:solidFill>
                  <a:srgbClr val="A162D0"/>
                </a:solidFill>
                <a:cs typeface="B Nazanin" panose="00000400000000000000" pitchFamily="2" charset="-78"/>
              </a:rPr>
              <a:t>در سال 2100</a:t>
            </a:r>
            <a:endParaRPr lang="en-US" sz="3600" b="1" dirty="0">
              <a:solidFill>
                <a:srgbClr val="A162D0"/>
              </a:solidFill>
              <a:cs typeface="B Nazanin" panose="00000400000000000000" pitchFamily="2" charset="-78"/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4439715"/>
              </p:ext>
            </p:extLst>
          </p:nvPr>
        </p:nvGraphicFramePr>
        <p:xfrm>
          <a:off x="1061356" y="2594903"/>
          <a:ext cx="9731830" cy="416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40" y="177687"/>
            <a:ext cx="1154980" cy="11521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3244" y="102577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850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9253" y="796833"/>
            <a:ext cx="10515600" cy="5449221"/>
          </a:xfrm>
        </p:spPr>
        <p:txBody>
          <a:bodyPr>
            <a:normAutofit fontScale="92500"/>
          </a:bodyPr>
          <a:lstStyle/>
          <a:p>
            <a:pPr marL="0" indent="0" algn="ctr" rtl="1">
              <a:buNone/>
            </a:pPr>
            <a:r>
              <a:rPr lang="fa-IR" sz="3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براساس بررسی شاخص های </a:t>
            </a:r>
            <a:r>
              <a:rPr lang="fa-IR" sz="3600" b="1" dirty="0">
                <a:solidFill>
                  <a:srgbClr val="C00000"/>
                </a:solidFill>
                <a:cs typeface="B Nazanin" panose="00000400000000000000" pitchFamily="2" charset="-78"/>
              </a:rPr>
              <a:t>نرخ سالمندی و رشد جمعیت </a:t>
            </a:r>
          </a:p>
          <a:p>
            <a:pPr marL="0" indent="0" algn="ctr" rtl="1">
              <a:buNone/>
            </a:pPr>
            <a:r>
              <a:rPr lang="fa-IR" sz="3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در کشورهای همجوار</a:t>
            </a:r>
          </a:p>
          <a:p>
            <a:pPr marL="0" indent="0" algn="ctr" rtl="1">
              <a:buNone/>
            </a:pPr>
            <a:endParaRPr lang="fa-IR" dirty="0">
              <a:solidFill>
                <a:srgbClr val="00B0F0"/>
              </a:solidFill>
            </a:endParaRPr>
          </a:p>
          <a:p>
            <a:pPr marL="0" indent="0" algn="just" rtl="1">
              <a:buNone/>
            </a:pPr>
            <a:r>
              <a:rPr lang="fa-IR" sz="3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1. ایران </a:t>
            </a:r>
            <a:r>
              <a:rPr lang="fa-IR" sz="3600" b="1" dirty="0">
                <a:solidFill>
                  <a:srgbClr val="C00000"/>
                </a:solidFill>
                <a:cs typeface="B Nazanin" panose="00000400000000000000" pitchFamily="2" charset="-78"/>
              </a:rPr>
              <a:t>رتبه نخست </a:t>
            </a:r>
            <a:r>
              <a:rPr lang="fa-IR" sz="3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سالمندی جمعیت را در سال 2100 تجربه خواهد کرد.</a:t>
            </a:r>
          </a:p>
          <a:p>
            <a:pPr marL="0" indent="0" algn="just" rtl="1">
              <a:buNone/>
            </a:pPr>
            <a:endParaRPr lang="fa-IR" sz="3600" b="1" dirty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r>
              <a:rPr lang="fa-IR" sz="3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2. ایران </a:t>
            </a:r>
            <a:r>
              <a:rPr lang="fa-IR" sz="3600" b="1" dirty="0">
                <a:solidFill>
                  <a:srgbClr val="C00000"/>
                </a:solidFill>
                <a:cs typeface="B Nazanin" panose="00000400000000000000" pitchFamily="2" charset="-78"/>
              </a:rPr>
              <a:t>رتبه ششم </a:t>
            </a:r>
            <a:r>
              <a:rPr lang="fa-IR" sz="3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جمعیت (80 میلیون نفر) را در کشورهای همجوار در سال 2100 خواهد داشت.</a:t>
            </a:r>
          </a:p>
          <a:p>
            <a:pPr marL="0" indent="0" algn="just" rtl="1">
              <a:buNone/>
            </a:pPr>
            <a:endParaRPr lang="fa-IR" sz="3600" b="1" dirty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r>
              <a:rPr lang="fa-IR" sz="3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3. در سال 2100، پنج کشور همسایه به ترتیب </a:t>
            </a:r>
            <a:r>
              <a:rPr lang="fa-IR" sz="3600" b="1" dirty="0">
                <a:solidFill>
                  <a:srgbClr val="C00000"/>
                </a:solidFill>
                <a:cs typeface="B Nazanin" panose="00000400000000000000" pitchFamily="2" charset="-78"/>
              </a:rPr>
              <a:t>پاکستان، روسیه، عراق، افغانستان و ترکیه</a:t>
            </a:r>
            <a:r>
              <a:rPr lang="fa-IR" sz="3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بیشترین جمعیت منطقه را خواهند داشت.</a:t>
            </a:r>
          </a:p>
          <a:p>
            <a:pPr marL="0" indent="0" algn="just" rtl="1">
              <a:buNone/>
            </a:pPr>
            <a:endParaRPr lang="fa-IR" sz="3600" b="1" dirty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29" y="220769"/>
            <a:ext cx="1154980" cy="11521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8422" y="124023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706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0214" y="1164139"/>
            <a:ext cx="9258300" cy="802493"/>
          </a:xfrm>
          <a:noFill/>
          <a:ln>
            <a:solidFill>
              <a:schemeClr val="accent6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fa-IR" sz="3600" b="1" dirty="0">
                <a:solidFill>
                  <a:srgbClr val="A162D0"/>
                </a:solidFill>
                <a:cs typeface="B Nazanin" panose="00000400000000000000" pitchFamily="2" charset="-78"/>
              </a:rPr>
              <a:t>نمودار 7 کشور جهان با </a:t>
            </a:r>
            <a:r>
              <a:rPr lang="fa-IR" sz="3600" b="1" dirty="0">
                <a:solidFill>
                  <a:srgbClr val="C00000"/>
                </a:solidFill>
                <a:cs typeface="B Nazanin" panose="00000400000000000000" pitchFamily="2" charset="-78"/>
              </a:rPr>
              <a:t>بیشترین کاهش جمعیت </a:t>
            </a:r>
            <a:r>
              <a:rPr lang="fa-IR" sz="3600" b="1" dirty="0">
                <a:solidFill>
                  <a:srgbClr val="A162D0"/>
                </a:solidFill>
                <a:cs typeface="B Nazanin" panose="00000400000000000000" pitchFamily="2" charset="-78"/>
              </a:rPr>
              <a:t>تا سال 2100</a:t>
            </a:r>
            <a:endParaRPr lang="en-US" sz="3600" b="1" dirty="0">
              <a:solidFill>
                <a:srgbClr val="A162D0"/>
              </a:solidFill>
              <a:cs typeface="B Nazanin" panose="00000400000000000000" pitchFamily="2" charset="-78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994132"/>
              </p:ext>
            </p:extLst>
          </p:nvPr>
        </p:nvGraphicFramePr>
        <p:xfrm>
          <a:off x="838201" y="2173879"/>
          <a:ext cx="10304416" cy="44936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53" y="82649"/>
            <a:ext cx="1154980" cy="11521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0BE30278-154B-EDBE-1EB6-2F157FF6A4B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4122" y="187335"/>
            <a:ext cx="2268756" cy="76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319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526</Words>
  <Application>Microsoft Office PowerPoint</Application>
  <PresentationFormat>Custom</PresentationFormat>
  <Paragraphs>84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گزارش منتشر شده بخش جمعیت و توسعه  سازمان ملل متحد   "چشم انداز جمعیت جهان" </vt:lpstr>
      <vt:lpstr>PowerPoint Presentation</vt:lpstr>
      <vt:lpstr>PowerPoint Presentation</vt:lpstr>
      <vt:lpstr>PowerPoint Presentation</vt:lpstr>
      <vt:lpstr>جدول مقایسه ای نرخ سالمندی کشورهای همجوار ایران</vt:lpstr>
      <vt:lpstr>جدول نرخ رشدجمعیت کشورهای همجوار ایران در سال 2100</vt:lpstr>
      <vt:lpstr>جدول تعداد جمعیت (میلیون نفر) کشورهای همجوار ایران  در سال 2100</vt:lpstr>
      <vt:lpstr>PowerPoint Presentation</vt:lpstr>
      <vt:lpstr>نمودار 7 کشور جهان با بیشترین کاهش جمعیت تا سال 2100</vt:lpstr>
      <vt:lpstr>PowerPoint Presentation</vt:lpstr>
      <vt:lpstr>نمودار کشورهای دارای بیشترین نرخ سالمندی در سال 2100</vt:lpstr>
      <vt:lpstr>PowerPoint Presentation</vt:lpstr>
    </vt:vector>
  </TitlesOfParts>
  <Company>health.gov.ir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والافرخانم شهرزاد</dc:creator>
  <cp:lastModifiedBy>atefi</cp:lastModifiedBy>
  <cp:revision>40</cp:revision>
  <dcterms:created xsi:type="dcterms:W3CDTF">2023-07-23T03:02:56Z</dcterms:created>
  <dcterms:modified xsi:type="dcterms:W3CDTF">2024-09-09T15:28:37Z</dcterms:modified>
</cp:coreProperties>
</file>